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76" r:id="rId2"/>
    <p:sldId id="258" r:id="rId3"/>
    <p:sldId id="263" r:id="rId4"/>
    <p:sldId id="264" r:id="rId5"/>
    <p:sldId id="318" r:id="rId6"/>
    <p:sldId id="319" r:id="rId7"/>
    <p:sldId id="320" r:id="rId8"/>
    <p:sldId id="321" r:id="rId9"/>
    <p:sldId id="313" r:id="rId10"/>
    <p:sldId id="314" r:id="rId11"/>
    <p:sldId id="299" r:id="rId12"/>
    <p:sldId id="317" r:id="rId13"/>
    <p:sldId id="267" r:id="rId14"/>
  </p:sldIdLst>
  <p:sldSz cx="9144000" cy="6858000" type="screen4x3"/>
  <p:notesSz cx="6858000" cy="9144000"/>
  <p:embeddedFontLst>
    <p:embeddedFont>
      <p:font typeface="Twinkl" pitchFamily="2" charset="0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Tuffy-TTF" panose="020B0603060100000000" pitchFamily="34" charset="0"/>
      <p:regular r:id="rId23"/>
      <p:bold r:id="rId24"/>
      <p:italic r:id="rId25"/>
      <p:boldItalic r:id="rId26"/>
    </p:embeddedFont>
    <p:embeddedFont>
      <p:font typeface="Sassoon Infant Rg" panose="02000503030000020003" pitchFamily="50" charset="0"/>
      <p:regular r:id="rId27"/>
      <p:bold r:id="rId28"/>
    </p:embeddedFont>
    <p:embeddedFont>
      <p:font typeface="Tuffy" panose="020B0603060100000000" pitchFamily="34" charset="0"/>
      <p:regular r:id="rId29"/>
      <p:bold r:id="rId30"/>
      <p:italic r:id="rId31"/>
      <p:boldItalic r:id="rId32"/>
    </p:embeddedFont>
    <p:embeddedFont>
      <p:font typeface="Roboto" panose="02000000000000000000" pitchFamily="2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63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862"/>
    <a:srgbClr val="B9D26D"/>
    <a:srgbClr val="F08115"/>
    <a:srgbClr val="009640"/>
    <a:srgbClr val="E84C17"/>
    <a:srgbClr val="87BD31"/>
    <a:srgbClr val="E5C800"/>
    <a:srgbClr val="32B3A2"/>
    <a:srgbClr val="18A0DB"/>
    <a:srgbClr val="DE1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677" autoAdjust="0"/>
  </p:normalViewPr>
  <p:slideViewPr>
    <p:cSldViewPr snapToGrid="0" showGuides="1">
      <p:cViewPr varScale="1">
        <p:scale>
          <a:sx n="107" d="100"/>
          <a:sy n="107" d="100"/>
        </p:scale>
        <p:origin x="366" y="108"/>
      </p:cViewPr>
      <p:guideLst>
        <p:guide orient="horz" pos="2160"/>
        <p:guide pos="2880"/>
        <p:guide pos="363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68" d="100"/>
          <a:sy n="68" d="100"/>
        </p:scale>
        <p:origin x="129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heme" Target="theme/theme1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01/03/2020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01/03/2020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j-lt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j-lt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1759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219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5" name="Rectangle 4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3" r:id="rId3"/>
    <p:sldLayoutId id="2147483669" r:id="rId4"/>
    <p:sldLayoutId id="2147483670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27.png"/><Relationship Id="rId4" Type="http://schemas.openxmlformats.org/officeDocument/2006/relationships/image" Target="../media/image9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9.png"/><Relationship Id="rId4" Type="http://schemas.openxmlformats.org/officeDocument/2006/relationships/image" Target="../media/image9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20.jpg"/><Relationship Id="rId4" Type="http://schemas.openxmlformats.org/officeDocument/2006/relationships/image" Target="../media/image9.png"/><Relationship Id="rId9" Type="http://schemas.openxmlformats.org/officeDocument/2006/relationships/hyperlink" Target="http://www.bbc.co.uk/worldservice/science/2009/09/090930_tornadoes_guide.shtml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22.png"/><Relationship Id="rId4" Type="http://schemas.openxmlformats.org/officeDocument/2006/relationships/image" Target="../media/image9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45839725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25.jpeg"/><Relationship Id="rId4" Type="http://schemas.openxmlformats.org/officeDocument/2006/relationships/image" Target="../media/image9.pn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924"/>
            <a:ext cx="9143999" cy="68813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1076" y="6384006"/>
            <a:ext cx="499403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uffy" panose="020B0603060100000000" pitchFamily="34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423"/>
            <a:ext cx="9144000" cy="612000"/>
          </a:xfrm>
          <a:prstGeom prst="rect">
            <a:avLst/>
          </a:prstGeom>
          <a:solidFill>
            <a:srgbClr val="32B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423"/>
            <a:ext cx="926123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57089" y="6464797"/>
            <a:ext cx="3422002" cy="20774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GB" sz="800" b="1" dirty="0">
                <a:solidFill>
                  <a:schemeClr val="bg1"/>
                </a:solidFill>
                <a:latin typeface="Tuffy-TTF" panose="020B0603060100000000" pitchFamily="34" charset="0"/>
                <a:cs typeface="Arial" panose="020B0604020202020204" pitchFamily="34" charset="0"/>
              </a:rPr>
              <a:t>Geography</a:t>
            </a:r>
            <a:r>
              <a:rPr lang="en-GB" sz="800" dirty="0">
                <a:solidFill>
                  <a:schemeClr val="bg1"/>
                </a:solidFill>
                <a:latin typeface="Tuffy-TTF" panose="020B0603060100000000" pitchFamily="34" charset="0"/>
                <a:cs typeface="Arial" panose="020B0604020202020204" pitchFamily="34" charset="0"/>
              </a:rPr>
              <a:t> | Year 3 | Extreme Earth | Tornadoes | Lesson 6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4294967295"/>
          </p:nvPr>
        </p:nvSpPr>
        <p:spPr>
          <a:xfrm>
            <a:off x="1654969" y="3048333"/>
            <a:ext cx="5834062" cy="543989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GB" sz="2800" dirty="0">
                <a:solidFill>
                  <a:schemeClr val="bg1"/>
                </a:solidFill>
                <a:latin typeface="Tuffy-TTF" panose="020B0603060100000000" pitchFamily="34" charset="0"/>
                <a:cs typeface="Arial" panose="020B0604020202020204" pitchFamily="34" charset="0"/>
              </a:rPr>
              <a:t>Extreme Earth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 idx="4294967295"/>
          </p:nvPr>
        </p:nvSpPr>
        <p:spPr>
          <a:xfrm>
            <a:off x="539750" y="2359034"/>
            <a:ext cx="8064500" cy="655294"/>
          </a:xfrm>
        </p:spPr>
        <p:txBody>
          <a:bodyPr>
            <a:no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Tuffy-TTF" panose="020B0603060100000000" pitchFamily="34" charset="0"/>
                <a:cs typeface="Arial" panose="020B0604020202020204" pitchFamily="34" charset="0"/>
              </a:rPr>
              <a:t>Geography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823" y="982608"/>
            <a:ext cx="1614353" cy="107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12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66726" y="852438"/>
            <a:ext cx="76326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latin typeface="+mj-lt"/>
              </a:rPr>
              <a:t>How Do Scientists Compare Tornadoes?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pic>
        <p:nvPicPr>
          <p:cNvPr id="16" name="Pair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922570"/>
              </p:ext>
            </p:extLst>
          </p:nvPr>
        </p:nvGraphicFramePr>
        <p:xfrm>
          <a:off x="755651" y="1479550"/>
          <a:ext cx="7632699" cy="4680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8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4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9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343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>
                          <a:solidFill>
                            <a:schemeClr val="tx1"/>
                          </a:solidFill>
                          <a:latin typeface="+mj-lt"/>
                        </a:rPr>
                        <a:t>EF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latin typeface="+mj-lt"/>
                        </a:rPr>
                        <a:t> Level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+mj-lt"/>
                        </a:rPr>
                        <a:t>Wind Speed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+mj-lt"/>
                        </a:rPr>
                        <a:t>Damage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  <a:latin typeface="+mj-lt"/>
                        </a:rPr>
                        <a:t> Profile</a:t>
                      </a:r>
                      <a:endParaRPr lang="en-GB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582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EF0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40-72 MPH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b="1" dirty="0">
                          <a:solidFill>
                            <a:schemeClr val="tx1"/>
                          </a:solidFill>
                          <a:latin typeface="+mn-lt"/>
                        </a:rPr>
                        <a:t>Minor Damage: 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latin typeface="+mn-lt"/>
                        </a:rPr>
                        <a:t>Some damage to chimneys, branches break off trees,</a:t>
                      </a:r>
                      <a:r>
                        <a:rPr lang="en-GB" sz="13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latin typeface="+mn-lt"/>
                        </a:rPr>
                        <a:t>shallow-rooted trees are pushed over</a:t>
                      </a:r>
                      <a:r>
                        <a:rPr lang="en-GB" sz="13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and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latin typeface="+mn-lt"/>
                        </a:rPr>
                        <a:t> sign boards are damaged.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5582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EF1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73-112 MPH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b="1" dirty="0">
                          <a:solidFill>
                            <a:schemeClr val="tx1"/>
                          </a:solidFill>
                          <a:latin typeface="+mn-lt"/>
                        </a:rPr>
                        <a:t>Moderate Damage</a:t>
                      </a:r>
                      <a:r>
                        <a:rPr lang="en-GB" sz="1300" b="0" dirty="0">
                          <a:solidFill>
                            <a:schemeClr val="tx1"/>
                          </a:solidFill>
                          <a:latin typeface="+mn-lt"/>
                        </a:rPr>
                        <a:t>:</a:t>
                      </a:r>
                      <a:r>
                        <a:rPr lang="en-GB" sz="13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S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latin typeface="+mn-lt"/>
                        </a:rPr>
                        <a:t>urface of roofs</a:t>
                      </a:r>
                      <a:r>
                        <a:rPr lang="en-GB" sz="13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are blown off,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latin typeface="+mn-lt"/>
                        </a:rPr>
                        <a:t> mobile homes are pushed off foundations or overturned and moving cars pushed off the roads.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5582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EF2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113-157 MPH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b="1" dirty="0">
                          <a:solidFill>
                            <a:schemeClr val="tx1"/>
                          </a:solidFill>
                          <a:latin typeface="+mn-lt"/>
                        </a:rPr>
                        <a:t>Considerable Damage: 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latin typeface="+mn-lt"/>
                        </a:rPr>
                        <a:t>Roofs are torn off houses, mobile homes are demolished, large trees are snapped or uprooted</a:t>
                      </a:r>
                      <a:r>
                        <a:rPr lang="en-GB" sz="13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and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latin typeface="+mn-lt"/>
                        </a:rPr>
                        <a:t> light objects fly through</a:t>
                      </a:r>
                      <a:r>
                        <a:rPr lang="en-GB" sz="13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the air.</a:t>
                      </a:r>
                      <a:endParaRPr lang="en-GB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5582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EF3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158-206 MPH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b="1" dirty="0">
                          <a:solidFill>
                            <a:schemeClr val="tx1"/>
                          </a:solidFill>
                          <a:latin typeface="+mn-lt"/>
                        </a:rPr>
                        <a:t>Critical Damage: 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latin typeface="+mn-lt"/>
                        </a:rPr>
                        <a:t>Roofs and some walls are torn off well-constructed houses; trains are overturned, most trees are uprooted</a:t>
                      </a:r>
                      <a:r>
                        <a:rPr lang="en-GB" sz="13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and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latin typeface="+mn-lt"/>
                        </a:rPr>
                        <a:t> heavy cars are lifted into the air and thrown.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5582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+mj-lt"/>
                        </a:rPr>
                        <a:t>EF4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+mj-lt"/>
                        </a:rPr>
                        <a:t>207-260 MPH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b="1" dirty="0">
                          <a:solidFill>
                            <a:schemeClr val="bg1"/>
                          </a:solidFill>
                          <a:latin typeface="+mn-lt"/>
                        </a:rPr>
                        <a:t>Severe Damage: </a:t>
                      </a:r>
                      <a:r>
                        <a:rPr lang="en-GB" sz="1300" dirty="0">
                          <a:solidFill>
                            <a:schemeClr val="bg1"/>
                          </a:solidFill>
                          <a:latin typeface="+mn-lt"/>
                        </a:rPr>
                        <a:t>Well-constructed houses are demolished, structures with weak foundations are blown some distance</a:t>
                      </a:r>
                      <a:r>
                        <a:rPr lang="en-GB" sz="1300" baseline="0" dirty="0">
                          <a:solidFill>
                            <a:schemeClr val="bg1"/>
                          </a:solidFill>
                          <a:latin typeface="+mn-lt"/>
                        </a:rPr>
                        <a:t>,</a:t>
                      </a:r>
                      <a:r>
                        <a:rPr lang="en-GB" sz="1300" dirty="0">
                          <a:solidFill>
                            <a:schemeClr val="bg1"/>
                          </a:solidFill>
                          <a:latin typeface="+mn-lt"/>
                        </a:rPr>
                        <a:t> cars are thrown and large objects fly through the air.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8023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+mj-lt"/>
                        </a:rPr>
                        <a:t>EF5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+mj-lt"/>
                        </a:rPr>
                        <a:t>261-318 MPH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b="1" dirty="0">
                          <a:solidFill>
                            <a:schemeClr val="bg1"/>
                          </a:solidFill>
                          <a:latin typeface="+mn-lt"/>
                        </a:rPr>
                        <a:t>Total Destruction:</a:t>
                      </a:r>
                      <a:r>
                        <a:rPr lang="en-GB" sz="13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GB" sz="1300" dirty="0">
                          <a:solidFill>
                            <a:schemeClr val="bg1"/>
                          </a:solidFill>
                          <a:latin typeface="+mn-lt"/>
                        </a:rPr>
                        <a:t>Strong framed houses are lifted off foundations and carried considerable distances,</a:t>
                      </a:r>
                      <a:r>
                        <a:rPr lang="en-GB" sz="13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GB" sz="1300" dirty="0">
                          <a:solidFill>
                            <a:schemeClr val="bg1"/>
                          </a:solidFill>
                          <a:latin typeface="+mn-lt"/>
                        </a:rPr>
                        <a:t>large objects</a:t>
                      </a:r>
                      <a:r>
                        <a:rPr lang="en-GB" sz="13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such as cars and trees fly through the air and</a:t>
                      </a:r>
                      <a:r>
                        <a:rPr lang="en-GB" sz="1300" dirty="0">
                          <a:solidFill>
                            <a:schemeClr val="bg1"/>
                          </a:solidFill>
                          <a:latin typeface="+mn-lt"/>
                        </a:rPr>
                        <a:t> steel-reinforced concrete structures are badly damaged.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5749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5650" y="717967"/>
            <a:ext cx="7632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+mj-lt"/>
              </a:rPr>
              <a:t>Where Do Tornadoes Happen?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sp>
        <p:nvSpPr>
          <p:cNvPr id="39" name="Rectangle 38"/>
          <p:cNvSpPr/>
          <p:nvPr/>
        </p:nvSpPr>
        <p:spPr bwMode="auto">
          <a:xfrm>
            <a:off x="450850" y="1397992"/>
            <a:ext cx="8235950" cy="2152032"/>
          </a:xfrm>
          <a:prstGeom prst="rect">
            <a:avLst/>
          </a:prstGeom>
          <a:solidFill>
            <a:srgbClr val="B9D26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7200" dirty="0"/>
          </a:p>
        </p:txBody>
      </p:sp>
      <p:sp>
        <p:nvSpPr>
          <p:cNvPr id="40" name="Rectangle 39"/>
          <p:cNvSpPr/>
          <p:nvPr/>
        </p:nvSpPr>
        <p:spPr bwMode="auto">
          <a:xfrm>
            <a:off x="450850" y="3676032"/>
            <a:ext cx="8235950" cy="2416793"/>
          </a:xfrm>
          <a:prstGeom prst="rect">
            <a:avLst/>
          </a:prstGeom>
          <a:solidFill>
            <a:srgbClr val="FFE86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7200" dirty="0"/>
          </a:p>
        </p:txBody>
      </p:sp>
      <p:sp>
        <p:nvSpPr>
          <p:cNvPr id="41" name="Rectangle 17"/>
          <p:cNvSpPr>
            <a:spLocks noChangeArrowheads="1"/>
          </p:cNvSpPr>
          <p:nvPr/>
        </p:nvSpPr>
        <p:spPr bwMode="auto">
          <a:xfrm>
            <a:off x="755650" y="1441638"/>
            <a:ext cx="4876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en-GB" altLang="en-US" sz="2400" b="1" dirty="0">
                <a:latin typeface="+mj-lt"/>
              </a:rPr>
              <a:t>America</a:t>
            </a:r>
          </a:p>
        </p:txBody>
      </p:sp>
      <p:sp>
        <p:nvSpPr>
          <p:cNvPr id="42" name="Rectangle 17"/>
          <p:cNvSpPr>
            <a:spLocks noChangeArrowheads="1"/>
          </p:cNvSpPr>
          <p:nvPr/>
        </p:nvSpPr>
        <p:spPr bwMode="auto">
          <a:xfrm>
            <a:off x="755650" y="3751152"/>
            <a:ext cx="4665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en-GB" altLang="en-US" sz="2400" b="1" dirty="0">
                <a:latin typeface="+mj-lt"/>
              </a:rPr>
              <a:t>The UK</a:t>
            </a:r>
          </a:p>
        </p:txBody>
      </p: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755650" y="1858963"/>
            <a:ext cx="47720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tx1"/>
                </a:solidFill>
              </a:rPr>
              <a:t>Most tornadoes occur in </a:t>
            </a:r>
            <a:r>
              <a:rPr lang="en-GB" altLang="en-US" sz="1600" b="1" dirty="0">
                <a:solidFill>
                  <a:schemeClr val="tx1"/>
                </a:solidFill>
              </a:rPr>
              <a:t>Tornado Alley</a:t>
            </a:r>
            <a:r>
              <a:rPr lang="en-GB" altLang="en-US" sz="1600" dirty="0">
                <a:solidFill>
                  <a:schemeClr val="tx1"/>
                </a:solidFill>
              </a:rPr>
              <a:t>. </a:t>
            </a:r>
            <a:br>
              <a:rPr lang="en-GB" altLang="en-US" sz="1600" dirty="0">
                <a:solidFill>
                  <a:schemeClr val="tx1"/>
                </a:solidFill>
              </a:rPr>
            </a:br>
            <a:r>
              <a:rPr lang="en-GB" altLang="en-US" sz="1600" dirty="0">
                <a:solidFill>
                  <a:schemeClr val="tx1"/>
                </a:solidFill>
              </a:rPr>
              <a:t>(Texas, Oklahoma, Kansas, Nebraska, South Dakota, North Dakota, Iowa, Missouri, Arkansas and Louisiana)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tx1"/>
                </a:solidFill>
              </a:rPr>
              <a:t>More than 500 tornadoes are reported in Tornado Alley each year.</a:t>
            </a:r>
          </a:p>
        </p:txBody>
      </p:sp>
      <p:sp>
        <p:nvSpPr>
          <p:cNvPr id="44" name="Rectangle 17"/>
          <p:cNvSpPr>
            <a:spLocks noChangeArrowheads="1"/>
          </p:cNvSpPr>
          <p:nvPr/>
        </p:nvSpPr>
        <p:spPr bwMode="auto">
          <a:xfrm>
            <a:off x="755650" y="4212338"/>
            <a:ext cx="5313456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tx1"/>
                </a:solidFill>
              </a:rPr>
              <a:t>Most tornadoes occur in South East England, East Anglia and the East Midlands.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tx1"/>
                </a:solidFill>
              </a:rPr>
              <a:t>About 30 tornadoes per year are reported in the UK.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tx1"/>
                </a:solidFill>
              </a:rPr>
              <a:t>The UK has more tornadoes per unit of land than any other country in the world!</a:t>
            </a:r>
          </a:p>
        </p:txBody>
      </p:sp>
      <p:pic>
        <p:nvPicPr>
          <p:cNvPr id="45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1524000"/>
            <a:ext cx="2741612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669" y="3707297"/>
            <a:ext cx="1628775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6304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n-lt"/>
              </a:rPr>
              <a:t>Success</a:t>
            </a:r>
            <a:r>
              <a:rPr lang="en-US" sz="3600" dirty="0">
                <a:latin typeface="+mn-lt"/>
              </a:rPr>
              <a:t> </a:t>
            </a:r>
            <a:r>
              <a:rPr lang="en-US" sz="3200" dirty="0">
                <a:latin typeface="+mn-lt"/>
              </a:rPr>
              <a:t>Criteria</a:t>
            </a:r>
            <a:endParaRPr lang="en-US" sz="3600" dirty="0">
              <a:latin typeface="+mn-lt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n-lt"/>
              </a:rPr>
              <a:t>Aim</a:t>
            </a:r>
            <a:endParaRPr lang="en-US" sz="3600" dirty="0">
              <a:latin typeface="+mn-lt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Twinkl" pitchFamily="50" charset="0"/>
              </a:rPr>
              <a:t>To explain what causes tornadoes and the effects they have.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262602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I can tell you how tornadoes form.</a:t>
            </a:r>
          </a:p>
          <a:p>
            <a:r>
              <a:rPr lang="en-GB" dirty="0">
                <a:latin typeface="Twinkl" pitchFamily="50" charset="0"/>
              </a:rPr>
              <a:t>I can explain how scientists collect data about storms.</a:t>
            </a:r>
          </a:p>
          <a:p>
            <a:r>
              <a:rPr lang="en-GB" dirty="0">
                <a:latin typeface="Twinkl" pitchFamily="50" charset="0"/>
              </a:rPr>
              <a:t>I can explain how scientists compare tornadoes.</a:t>
            </a:r>
          </a:p>
          <a:p>
            <a:r>
              <a:rPr lang="en-GB" dirty="0">
                <a:latin typeface="Twinkl" pitchFamily="50" charset="0"/>
              </a:rPr>
              <a:t>I can tell you where </a:t>
            </a:r>
            <a:r>
              <a:rPr lang="en-GB">
                <a:latin typeface="Twinkl" pitchFamily="50" charset="0"/>
              </a:rPr>
              <a:t>tornadoes happen.</a:t>
            </a:r>
            <a:endParaRPr lang="en-GB" dirty="0">
              <a:latin typeface="Twinkl" pitchFamily="50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000" y="621486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115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n-lt"/>
              </a:rPr>
              <a:t>Success</a:t>
            </a:r>
            <a:r>
              <a:rPr lang="en-US" sz="3600" dirty="0">
                <a:latin typeface="+mn-lt"/>
              </a:rPr>
              <a:t> </a:t>
            </a:r>
            <a:r>
              <a:rPr lang="en-US" sz="3200" dirty="0">
                <a:latin typeface="+mn-lt"/>
              </a:rPr>
              <a:t>Criteria</a:t>
            </a:r>
            <a:endParaRPr lang="en-US" sz="3600" dirty="0">
              <a:latin typeface="+mn-lt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n-lt"/>
              </a:rPr>
              <a:t>Aim</a:t>
            </a:r>
            <a:endParaRPr lang="en-US" sz="3600" dirty="0">
              <a:latin typeface="+mn-lt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Twinkl" pitchFamily="50" charset="0"/>
              </a:rPr>
              <a:t>To explain what causes tornadoes and the effects they have.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262602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I can tell you how tornadoes form.</a:t>
            </a:r>
          </a:p>
          <a:p>
            <a:r>
              <a:rPr lang="en-GB" dirty="0">
                <a:latin typeface="Twinkl" pitchFamily="50" charset="0"/>
              </a:rPr>
              <a:t>I can explain how scientists collect data about storms.</a:t>
            </a:r>
          </a:p>
          <a:p>
            <a:r>
              <a:rPr lang="en-GB" dirty="0">
                <a:latin typeface="Twinkl" pitchFamily="50" charset="0"/>
              </a:rPr>
              <a:t>I can explain how scientists compare tornadoes.</a:t>
            </a:r>
          </a:p>
          <a:p>
            <a:r>
              <a:rPr lang="en-GB" dirty="0">
                <a:latin typeface="Twinkl" pitchFamily="50" charset="0"/>
              </a:rPr>
              <a:t>I can tell you where tornadoes happen.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5650" y="790507"/>
            <a:ext cx="7632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+mj-lt"/>
              </a:rPr>
              <a:t>What Is a Tornado?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sp>
        <p:nvSpPr>
          <p:cNvPr id="38" name="Rectangle 37"/>
          <p:cNvSpPr/>
          <p:nvPr/>
        </p:nvSpPr>
        <p:spPr>
          <a:xfrm>
            <a:off x="755651" y="3626666"/>
            <a:ext cx="7632700" cy="772107"/>
          </a:xfrm>
          <a:prstGeom prst="rect">
            <a:avLst/>
          </a:prstGeom>
          <a:solidFill>
            <a:srgbClr val="F0811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A tornado is a swirling funnel of air that can come down from some of the biggest clouds, called Cumulonimbus.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2" r="6465"/>
          <a:stretch/>
        </p:blipFill>
        <p:spPr>
          <a:xfrm>
            <a:off x="755651" y="1501230"/>
            <a:ext cx="2812302" cy="19994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6"/>
          <a:stretch/>
        </p:blipFill>
        <p:spPr>
          <a:xfrm>
            <a:off x="3657073" y="1501230"/>
            <a:ext cx="2776494" cy="19994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9" r="26176"/>
          <a:stretch/>
        </p:blipFill>
        <p:spPr>
          <a:xfrm>
            <a:off x="6522686" y="1498414"/>
            <a:ext cx="1865664" cy="20171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79" y="4280056"/>
            <a:ext cx="2208398" cy="181276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03177" y="4922633"/>
            <a:ext cx="44515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At the same time, there can be thunder and lightning.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5650" y="790507"/>
            <a:ext cx="7632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+mj-lt"/>
              </a:rPr>
              <a:t>How Do Tornadoes Form?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sp>
        <p:nvSpPr>
          <p:cNvPr id="38" name="Rectangle 37"/>
          <p:cNvSpPr/>
          <p:nvPr/>
        </p:nvSpPr>
        <p:spPr>
          <a:xfrm>
            <a:off x="755651" y="1466172"/>
            <a:ext cx="7632700" cy="772107"/>
          </a:xfrm>
          <a:prstGeom prst="rect">
            <a:avLst/>
          </a:prstGeom>
          <a:solidFill>
            <a:srgbClr val="F0811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Tornadoes form when warm air rises up from near the ground into big cumulonimbus (thunderstorm) clouds.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67"/>
          <a:stretch/>
        </p:blipFill>
        <p:spPr>
          <a:xfrm>
            <a:off x="755650" y="2329169"/>
            <a:ext cx="7632700" cy="37636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43716" y="2617694"/>
            <a:ext cx="3637058" cy="3475131"/>
          </a:xfrm>
          <a:prstGeom prst="rect">
            <a:avLst/>
          </a:prstGeom>
          <a:solidFill>
            <a:srgbClr val="FFE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1800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The winds high up near the tops of the storm clouds start rotating. </a:t>
            </a:r>
          </a:p>
          <a:p>
            <a:pPr marL="285750" indent="-1800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The rotating air is called a vortex. </a:t>
            </a:r>
          </a:p>
          <a:p>
            <a:pPr marL="285750" indent="-1800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More air flows in along the ground from all directions and the vortex moves downwards and becomes more narrow. </a:t>
            </a:r>
          </a:p>
          <a:p>
            <a:pPr marL="285750" indent="-1800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Funnel clouds form and develop into tornadoes.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78492" y="2617694"/>
            <a:ext cx="2973604" cy="2635624"/>
            <a:chOff x="978492" y="2617694"/>
            <a:chExt cx="2973604" cy="2635624"/>
          </a:xfrm>
        </p:grpSpPr>
        <p:sp>
          <p:nvSpPr>
            <p:cNvPr id="11" name="Oval 10"/>
            <p:cNvSpPr/>
            <p:nvPr/>
          </p:nvSpPr>
          <p:spPr>
            <a:xfrm>
              <a:off x="1147482" y="2617694"/>
              <a:ext cx="2635624" cy="2635624"/>
            </a:xfrm>
            <a:prstGeom prst="ellipse">
              <a:avLst/>
            </a:prstGeom>
            <a:solidFill>
              <a:srgbClr val="FFE8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358153" y="3192166"/>
              <a:ext cx="2214282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/>
                <a:t>You can see tornadoes because of the water droplets and dust caught up in them.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466" y="3429000"/>
              <a:ext cx="522630" cy="7442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492" y="4345005"/>
              <a:ext cx="522630" cy="7442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277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5650" y="790507"/>
            <a:ext cx="7632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+mj-lt"/>
              </a:rPr>
              <a:t>What Causes a Tornado?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sp>
        <p:nvSpPr>
          <p:cNvPr id="38" name="Rectangle 37"/>
          <p:cNvSpPr/>
          <p:nvPr/>
        </p:nvSpPr>
        <p:spPr>
          <a:xfrm>
            <a:off x="755651" y="1604671"/>
            <a:ext cx="7632700" cy="495108"/>
          </a:xfrm>
          <a:prstGeom prst="rect">
            <a:avLst/>
          </a:prstGeom>
          <a:solidFill>
            <a:schemeClr val="bg1"/>
          </a:solidFill>
          <a:ln w="28575">
            <a:solidFill>
              <a:srgbClr val="F081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Watch this </a:t>
            </a:r>
            <a:r>
              <a:rPr lang="en-GB" dirty="0">
                <a:solidFill>
                  <a:schemeClr val="tx1"/>
                </a:solidFill>
                <a:hlinkClick r:id="rId9"/>
              </a:rPr>
              <a:t>animation</a:t>
            </a:r>
            <a:r>
              <a:rPr lang="en-GB" dirty="0">
                <a:solidFill>
                  <a:schemeClr val="tx1"/>
                </a:solidFill>
              </a:rPr>
              <a:t> which shows how tornadoes are formed.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8" t="25619" b="12162"/>
          <a:stretch/>
        </p:blipFill>
        <p:spPr>
          <a:xfrm>
            <a:off x="755650" y="2178424"/>
            <a:ext cx="7632700" cy="3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190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1201271" y="1544304"/>
            <a:ext cx="6364941" cy="580332"/>
          </a:xfrm>
          <a:prstGeom prst="homePlate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tlCol="0" anchor="ctr"/>
          <a:lstStyle/>
          <a:p>
            <a:r>
              <a:rPr lang="en-GB" dirty="0">
                <a:solidFill>
                  <a:schemeClr val="bg1"/>
                </a:solidFill>
              </a:rPr>
              <a:t>Watch what happens inside the bottle.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5650" y="790507"/>
            <a:ext cx="7632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+mj-lt"/>
              </a:rPr>
              <a:t>How Do Tornadoes Form?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pic>
        <p:nvPicPr>
          <p:cNvPr id="13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512763"/>
            <a:ext cx="842963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532965" y="2277685"/>
            <a:ext cx="2707341" cy="495108"/>
          </a:xfrm>
          <a:prstGeom prst="rect">
            <a:avLst/>
          </a:prstGeom>
          <a:solidFill>
            <a:srgbClr val="FFE86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What did you notice?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32965" y="2905214"/>
            <a:ext cx="6696635" cy="495108"/>
          </a:xfrm>
          <a:prstGeom prst="rect">
            <a:avLst/>
          </a:prstGeom>
          <a:solidFill>
            <a:srgbClr val="FFE86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If the bottles are rotated slightly, does the same thing happen?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532966" y="3532743"/>
            <a:ext cx="2438400" cy="495108"/>
          </a:xfrm>
          <a:prstGeom prst="rect">
            <a:avLst/>
          </a:prstGeom>
          <a:solidFill>
            <a:srgbClr val="FFE86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What did you see?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532966" y="4160272"/>
            <a:ext cx="5441576" cy="495108"/>
          </a:xfrm>
          <a:prstGeom prst="rect">
            <a:avLst/>
          </a:prstGeom>
          <a:solidFill>
            <a:srgbClr val="FFE86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How could we make the vortex spin more quickly?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905" y="4180900"/>
            <a:ext cx="2991094" cy="267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9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3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entagon 29"/>
          <p:cNvSpPr/>
          <p:nvPr/>
        </p:nvSpPr>
        <p:spPr>
          <a:xfrm>
            <a:off x="4625788" y="4554816"/>
            <a:ext cx="3632499" cy="768325"/>
          </a:xfrm>
          <a:prstGeom prst="homePlate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tlCol="0" anchor="ctr"/>
          <a:lstStyle/>
          <a:p>
            <a:r>
              <a:rPr lang="en-GB" dirty="0">
                <a:solidFill>
                  <a:schemeClr val="bg1"/>
                </a:solidFill>
              </a:rPr>
              <a:t>How was it suited to the job?</a:t>
            </a:r>
          </a:p>
        </p:txBody>
      </p:sp>
      <p:sp>
        <p:nvSpPr>
          <p:cNvPr id="29" name="Pentagon 28"/>
          <p:cNvSpPr/>
          <p:nvPr/>
        </p:nvSpPr>
        <p:spPr>
          <a:xfrm>
            <a:off x="4625788" y="3583573"/>
            <a:ext cx="3632499" cy="768325"/>
          </a:xfrm>
          <a:prstGeom prst="homePlate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tlCol="0" anchor="ctr"/>
          <a:lstStyle/>
          <a:p>
            <a:r>
              <a:rPr lang="en-GB" dirty="0">
                <a:solidFill>
                  <a:schemeClr val="bg1"/>
                </a:solidFill>
              </a:rPr>
              <a:t>What did you notice about the equipment they used?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5650" y="790507"/>
            <a:ext cx="76326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+mj-lt"/>
              </a:rPr>
              <a:t>How Do Scientists Collect Data</a:t>
            </a:r>
          </a:p>
          <a:p>
            <a:pPr algn="ctr"/>
            <a:r>
              <a:rPr lang="en-GB" sz="3200" b="1" dirty="0">
                <a:latin typeface="+mj-lt"/>
              </a:rPr>
              <a:t>About Tornadoes?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926633" y="3057803"/>
            <a:ext cx="3779837" cy="2994025"/>
          </a:xfrm>
          <a:prstGeom prst="roundRect">
            <a:avLst>
              <a:gd name="adj" fmla="val 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2517775" y="6140450"/>
            <a:ext cx="41116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en-GB" altLang="en-US" sz="500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Photo courtesy of minds-eye (@flickr.com) – granted under creative commons licence - attribution</a:t>
            </a:r>
            <a:endParaRPr lang="en-US" altLang="en-US" sz="500" dirty="0">
              <a:solidFill>
                <a:schemeClr val="bg1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55651" y="1883844"/>
            <a:ext cx="7632700" cy="1049106"/>
          </a:xfrm>
          <a:prstGeom prst="rect">
            <a:avLst/>
          </a:prstGeom>
          <a:solidFill>
            <a:schemeClr val="bg1"/>
          </a:solidFill>
          <a:ln w="28575">
            <a:solidFill>
              <a:srgbClr val="F081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Watch this Storm Chasers </a:t>
            </a:r>
            <a:r>
              <a:rPr lang="en-GB" dirty="0">
                <a:solidFill>
                  <a:schemeClr val="tx1"/>
                </a:solidFill>
                <a:hlinkClick r:id="rId3"/>
              </a:rPr>
              <a:t>video</a:t>
            </a:r>
            <a:r>
              <a:rPr lang="en-GB" dirty="0">
                <a:solidFill>
                  <a:schemeClr val="tx1"/>
                </a:solidFill>
              </a:rPr>
              <a:t>. Storm Chasers are film makers and scientists who head into storms to film tornadoes. They film as the tornadoes form and collect data about what is happening.</a:t>
            </a:r>
          </a:p>
        </p:txBody>
      </p:sp>
    </p:spTree>
    <p:extLst>
      <p:ext uri="{BB962C8B-B14F-4D97-AF65-F5344CB8AC3E}">
        <p14:creationId xmlns:p14="http://schemas.microsoft.com/office/powerpoint/2010/main" val="48440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5650" y="717967"/>
            <a:ext cx="7632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+mj-lt"/>
              </a:rPr>
              <a:t>What Do Scientists Use?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755650" y="1658471"/>
            <a:ext cx="7632700" cy="4434354"/>
          </a:xfrm>
          <a:prstGeom prst="rect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28" y="1737360"/>
            <a:ext cx="5477403" cy="38722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208" y="2093089"/>
            <a:ext cx="5477403" cy="38722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0849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lanIt Presentation Template" id="{1FB98A13-3E6D-4552-8BAA-C06EBDB8DC74}" vid="{BA148D82-8A68-4E5E-8549-B02389151E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PlanIt Presentation Template</Template>
  <TotalTime>189</TotalTime>
  <Words>647</Words>
  <Application>Microsoft Office PowerPoint</Application>
  <PresentationFormat>On-screen Show (4:3)</PresentationFormat>
  <Paragraphs>80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Twinkl</vt:lpstr>
      <vt:lpstr>Calibri</vt:lpstr>
      <vt:lpstr>Tuffy-TTF</vt:lpstr>
      <vt:lpstr>Arial</vt:lpstr>
      <vt:lpstr>Sassoon Infant Rg</vt:lpstr>
      <vt:lpstr>Tuffy</vt:lpstr>
      <vt:lpstr>Roboto</vt:lpstr>
      <vt:lpstr>Office Theme</vt:lpstr>
      <vt:lpstr>Geography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Leather</dc:creator>
  <cp:lastModifiedBy>Rachel Leather</cp:lastModifiedBy>
  <cp:revision>22</cp:revision>
  <dcterms:created xsi:type="dcterms:W3CDTF">2020-01-26T13:43:20Z</dcterms:created>
  <dcterms:modified xsi:type="dcterms:W3CDTF">2020-03-01T14:13:43Z</dcterms:modified>
</cp:coreProperties>
</file>